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2" r:id="rId6"/>
    <p:sldId id="263" r:id="rId7"/>
    <p:sldId id="259" r:id="rId8"/>
    <p:sldId id="261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sus" initials="A" lastIdx="3" clrIdx="0">
    <p:extLst>
      <p:ext uri="{19B8F6BF-5375-455C-9EA6-DF929625EA0E}">
        <p15:presenceInfo xmlns:p15="http://schemas.microsoft.com/office/powerpoint/2012/main" userId="Asu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7" d="100"/>
          <a:sy n="97" d="100"/>
        </p:scale>
        <p:origin x="72" y="4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15FAC33-6194-44BB-B62F-FE76B20482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k-SK"/>
              <a:t>Kliknutím upravte štýl predlohy nadpisu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02A6CB69-AE78-4C4C-9CBB-DCABC9C0D1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k-SK"/>
              <a:t>Kliknutím upravte štýl predlohy podnadpisu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1B89CAEC-0A0B-4BFF-8B69-723575874B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21922-7E62-42C9-BE88-EC79972634A7}" type="datetimeFigureOut">
              <a:rPr lang="sk-SK" smtClean="0"/>
              <a:t>28.09.2021</a:t>
            </a:fld>
            <a:endParaRPr lang="sk-SK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B040919E-69B4-437B-ADC7-37D2DF7482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F993D9AE-9ABC-459E-B83B-F66AABD76A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5CD83-2299-4018-9E5D-087563D8DC5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6310111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9EB5633-19A2-442B-A664-603618644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zvislý text 2">
            <a:extLst>
              <a:ext uri="{FF2B5EF4-FFF2-40B4-BE49-F238E27FC236}">
                <a16:creationId xmlns:a16="http://schemas.microsoft.com/office/drawing/2014/main" id="{0D03EBE8-0E30-486F-9BAC-3BE9070575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370EDF28-D7C6-4F12-9792-22EEAF084B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21922-7E62-42C9-BE88-EC79972634A7}" type="datetimeFigureOut">
              <a:rPr lang="sk-SK" smtClean="0"/>
              <a:t>28.09.2021</a:t>
            </a:fld>
            <a:endParaRPr lang="sk-SK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480785F7-6D5A-44D6-9B3B-C85CF45198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4BBA977C-252C-4393-AB23-0C4C0B1AE3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5CD83-2299-4018-9E5D-087563D8DC5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6807177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>
            <a:extLst>
              <a:ext uri="{FF2B5EF4-FFF2-40B4-BE49-F238E27FC236}">
                <a16:creationId xmlns:a16="http://schemas.microsoft.com/office/drawing/2014/main" id="{D2A5AD6B-99BE-4E91-93AC-582ABE6EC53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zvislý text 2">
            <a:extLst>
              <a:ext uri="{FF2B5EF4-FFF2-40B4-BE49-F238E27FC236}">
                <a16:creationId xmlns:a16="http://schemas.microsoft.com/office/drawing/2014/main" id="{489AAC04-F5DF-426B-95EC-B66B078024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363C63E7-26D6-427F-B4D3-164C093ABD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21922-7E62-42C9-BE88-EC79972634A7}" type="datetimeFigureOut">
              <a:rPr lang="sk-SK" smtClean="0"/>
              <a:t>28.09.2021</a:t>
            </a:fld>
            <a:endParaRPr lang="sk-SK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5FD50343-2116-498F-8590-23B1259DE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95731CF1-BF82-4234-A464-538D3D2AE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5CD83-2299-4018-9E5D-087563D8DC5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287701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BE672A3-8737-4FF4-9951-F57B248179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D3DD71D9-4EC2-420B-B1B9-5A1D5AFB09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44EC0B40-397B-43F4-B9E9-9A32F4312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21922-7E62-42C9-BE88-EC79972634A7}" type="datetimeFigureOut">
              <a:rPr lang="sk-SK" smtClean="0"/>
              <a:t>28.09.2021</a:t>
            </a:fld>
            <a:endParaRPr lang="sk-SK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4B14D849-7589-4CD3-A20E-B3806A6F81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D05C8322-E691-4036-8667-A467ACFDE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5CD83-2299-4018-9E5D-087563D8DC5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1536359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01709CE-EF6B-4DE0-A778-51B9821840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00A3F0FC-CC46-4294-ABE6-DAED22CF81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EB7967F8-710C-46AD-B6E5-5C772340D5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21922-7E62-42C9-BE88-EC79972634A7}" type="datetimeFigureOut">
              <a:rPr lang="sk-SK" smtClean="0"/>
              <a:t>28.09.2021</a:t>
            </a:fld>
            <a:endParaRPr lang="sk-SK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E096BA14-BCB3-401F-B07D-042C6173F9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11B2A780-ABC7-4624-819F-63CA4FBC8D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5CD83-2299-4018-9E5D-087563D8DC5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6909303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F0F4486-3109-44AE-8374-CDED0E3C0A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8FA171EC-34A2-4BAD-AD80-85EB7C08B6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obsah 3">
            <a:extLst>
              <a:ext uri="{FF2B5EF4-FFF2-40B4-BE49-F238E27FC236}">
                <a16:creationId xmlns:a16="http://schemas.microsoft.com/office/drawing/2014/main" id="{7C2740CE-347D-47AD-8FD3-E5FEA87E6F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5" name="Zástupný objekt pre dátum 4">
            <a:extLst>
              <a:ext uri="{FF2B5EF4-FFF2-40B4-BE49-F238E27FC236}">
                <a16:creationId xmlns:a16="http://schemas.microsoft.com/office/drawing/2014/main" id="{167161D5-FBA8-4151-9C01-499B585DE4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21922-7E62-42C9-BE88-EC79972634A7}" type="datetimeFigureOut">
              <a:rPr lang="sk-SK" smtClean="0"/>
              <a:t>28.09.2021</a:t>
            </a:fld>
            <a:endParaRPr lang="sk-SK"/>
          </a:p>
        </p:txBody>
      </p:sp>
      <p:sp>
        <p:nvSpPr>
          <p:cNvPr id="6" name="Zástupný objekt pre pätu 5">
            <a:extLst>
              <a:ext uri="{FF2B5EF4-FFF2-40B4-BE49-F238E27FC236}">
                <a16:creationId xmlns:a16="http://schemas.microsoft.com/office/drawing/2014/main" id="{FC47AFB2-F3AB-4B64-8B1B-4A72662740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objekt pre číslo snímky 6">
            <a:extLst>
              <a:ext uri="{FF2B5EF4-FFF2-40B4-BE49-F238E27FC236}">
                <a16:creationId xmlns:a16="http://schemas.microsoft.com/office/drawing/2014/main" id="{7D697387-EF87-4F0D-8BAB-3F0123267A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5CD83-2299-4018-9E5D-087563D8DC5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8659010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F59BB83-8BE5-44AA-84E4-2733BB2F4F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B7E60DC6-9DA3-46D0-8800-869B28AD52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4" name="Zástupný objekt pre obsah 3">
            <a:extLst>
              <a:ext uri="{FF2B5EF4-FFF2-40B4-BE49-F238E27FC236}">
                <a16:creationId xmlns:a16="http://schemas.microsoft.com/office/drawing/2014/main" id="{A8B72D6E-8C25-4EC2-A97B-E3D8E51A58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6809E46D-B5F1-486A-B86F-B54C3082901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6" name="Zástupný objekt pre obsah 5">
            <a:extLst>
              <a:ext uri="{FF2B5EF4-FFF2-40B4-BE49-F238E27FC236}">
                <a16:creationId xmlns:a16="http://schemas.microsoft.com/office/drawing/2014/main" id="{0C315B7D-9C94-4A2C-A7CE-478D63DA1B0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7" name="Zástupný objekt pre dátum 6">
            <a:extLst>
              <a:ext uri="{FF2B5EF4-FFF2-40B4-BE49-F238E27FC236}">
                <a16:creationId xmlns:a16="http://schemas.microsoft.com/office/drawing/2014/main" id="{CB24D38F-15FF-4436-8E22-E7BAA743E6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21922-7E62-42C9-BE88-EC79972634A7}" type="datetimeFigureOut">
              <a:rPr lang="sk-SK" smtClean="0"/>
              <a:t>28.09.2021</a:t>
            </a:fld>
            <a:endParaRPr lang="sk-SK"/>
          </a:p>
        </p:txBody>
      </p:sp>
      <p:sp>
        <p:nvSpPr>
          <p:cNvPr id="8" name="Zástupný objekt pre pätu 7">
            <a:extLst>
              <a:ext uri="{FF2B5EF4-FFF2-40B4-BE49-F238E27FC236}">
                <a16:creationId xmlns:a16="http://schemas.microsoft.com/office/drawing/2014/main" id="{B30FCC47-950A-4E45-91E3-1819B14523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Zástupný objekt pre číslo snímky 8">
            <a:extLst>
              <a:ext uri="{FF2B5EF4-FFF2-40B4-BE49-F238E27FC236}">
                <a16:creationId xmlns:a16="http://schemas.microsoft.com/office/drawing/2014/main" id="{86652145-A997-48F7-8B30-E133B9C891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5CD83-2299-4018-9E5D-087563D8DC5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8606673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9935C9E-0CAA-4ED4-ADF1-B98BF649E4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dátum 2">
            <a:extLst>
              <a:ext uri="{FF2B5EF4-FFF2-40B4-BE49-F238E27FC236}">
                <a16:creationId xmlns:a16="http://schemas.microsoft.com/office/drawing/2014/main" id="{118864D3-969B-4F65-A459-3AC667CB22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21922-7E62-42C9-BE88-EC79972634A7}" type="datetimeFigureOut">
              <a:rPr lang="sk-SK" smtClean="0"/>
              <a:t>28.09.2021</a:t>
            </a:fld>
            <a:endParaRPr lang="sk-SK"/>
          </a:p>
        </p:txBody>
      </p:sp>
      <p:sp>
        <p:nvSpPr>
          <p:cNvPr id="4" name="Zástupný objekt pre pätu 3">
            <a:extLst>
              <a:ext uri="{FF2B5EF4-FFF2-40B4-BE49-F238E27FC236}">
                <a16:creationId xmlns:a16="http://schemas.microsoft.com/office/drawing/2014/main" id="{361F100F-70D4-46D5-BCF8-83AB2E2A5E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Zástupný objekt pre číslo snímky 4">
            <a:extLst>
              <a:ext uri="{FF2B5EF4-FFF2-40B4-BE49-F238E27FC236}">
                <a16:creationId xmlns:a16="http://schemas.microsoft.com/office/drawing/2014/main" id="{28031046-FA42-4399-BC45-F1DFAA7352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5CD83-2299-4018-9E5D-087563D8DC5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5161374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dátum 1">
            <a:extLst>
              <a:ext uri="{FF2B5EF4-FFF2-40B4-BE49-F238E27FC236}">
                <a16:creationId xmlns:a16="http://schemas.microsoft.com/office/drawing/2014/main" id="{9A6BD382-F351-4413-AA79-84DD94349C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21922-7E62-42C9-BE88-EC79972634A7}" type="datetimeFigureOut">
              <a:rPr lang="sk-SK" smtClean="0"/>
              <a:t>28.09.2021</a:t>
            </a:fld>
            <a:endParaRPr lang="sk-SK"/>
          </a:p>
        </p:txBody>
      </p:sp>
      <p:sp>
        <p:nvSpPr>
          <p:cNvPr id="3" name="Zástupný objekt pre pätu 2">
            <a:extLst>
              <a:ext uri="{FF2B5EF4-FFF2-40B4-BE49-F238E27FC236}">
                <a16:creationId xmlns:a16="http://schemas.microsoft.com/office/drawing/2014/main" id="{A2DBB4CF-0626-49CB-95C7-3D4B60A937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objekt pre číslo snímky 3">
            <a:extLst>
              <a:ext uri="{FF2B5EF4-FFF2-40B4-BE49-F238E27FC236}">
                <a16:creationId xmlns:a16="http://schemas.microsoft.com/office/drawing/2014/main" id="{1EDE3F03-0573-472B-9E14-4D65C840F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5CD83-2299-4018-9E5D-087563D8DC5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4885781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9F838D7-64F8-4791-B1D5-6913021E4D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0CE48C30-FD6F-4E49-9380-85DD81B03E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B0E7A1E0-8EAC-48A6-BFE1-9DB4729315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5" name="Zástupný objekt pre dátum 4">
            <a:extLst>
              <a:ext uri="{FF2B5EF4-FFF2-40B4-BE49-F238E27FC236}">
                <a16:creationId xmlns:a16="http://schemas.microsoft.com/office/drawing/2014/main" id="{CF6EE0A9-A620-40CA-A3C5-2F2BAE4C88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21922-7E62-42C9-BE88-EC79972634A7}" type="datetimeFigureOut">
              <a:rPr lang="sk-SK" smtClean="0"/>
              <a:t>28.09.2021</a:t>
            </a:fld>
            <a:endParaRPr lang="sk-SK"/>
          </a:p>
        </p:txBody>
      </p:sp>
      <p:sp>
        <p:nvSpPr>
          <p:cNvPr id="6" name="Zástupný objekt pre pätu 5">
            <a:extLst>
              <a:ext uri="{FF2B5EF4-FFF2-40B4-BE49-F238E27FC236}">
                <a16:creationId xmlns:a16="http://schemas.microsoft.com/office/drawing/2014/main" id="{53BA5121-047E-4C74-9FE6-4F4A1A1C6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objekt pre číslo snímky 6">
            <a:extLst>
              <a:ext uri="{FF2B5EF4-FFF2-40B4-BE49-F238E27FC236}">
                <a16:creationId xmlns:a16="http://schemas.microsoft.com/office/drawing/2014/main" id="{6139B314-B5CD-476F-8FBD-01A566DAF6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5CD83-2299-4018-9E5D-087563D8DC5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8261032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DB79FDF-37FF-4EA7-89DF-6513A7618C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obrázok 2">
            <a:extLst>
              <a:ext uri="{FF2B5EF4-FFF2-40B4-BE49-F238E27FC236}">
                <a16:creationId xmlns:a16="http://schemas.microsoft.com/office/drawing/2014/main" id="{39438005-B87B-41CF-9F9E-7883CC4D9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k-SK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C7BD83E3-E882-4F00-BFAB-B2E2E96950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5" name="Zástupný objekt pre dátum 4">
            <a:extLst>
              <a:ext uri="{FF2B5EF4-FFF2-40B4-BE49-F238E27FC236}">
                <a16:creationId xmlns:a16="http://schemas.microsoft.com/office/drawing/2014/main" id="{6FA2CA6E-6EC3-47A6-87C5-F47E7D2F33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21922-7E62-42C9-BE88-EC79972634A7}" type="datetimeFigureOut">
              <a:rPr lang="sk-SK" smtClean="0"/>
              <a:t>28.09.2021</a:t>
            </a:fld>
            <a:endParaRPr lang="sk-SK"/>
          </a:p>
        </p:txBody>
      </p:sp>
      <p:sp>
        <p:nvSpPr>
          <p:cNvPr id="6" name="Zástupný objekt pre pätu 5">
            <a:extLst>
              <a:ext uri="{FF2B5EF4-FFF2-40B4-BE49-F238E27FC236}">
                <a16:creationId xmlns:a16="http://schemas.microsoft.com/office/drawing/2014/main" id="{3E708856-CDB9-4B24-AE31-52777B261B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objekt pre číslo snímky 6">
            <a:extLst>
              <a:ext uri="{FF2B5EF4-FFF2-40B4-BE49-F238E27FC236}">
                <a16:creationId xmlns:a16="http://schemas.microsoft.com/office/drawing/2014/main" id="{9AF247E2-D405-447D-BD92-5C25A52529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5CD83-2299-4018-9E5D-087563D8DC5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0351835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nadpis 1">
            <a:extLst>
              <a:ext uri="{FF2B5EF4-FFF2-40B4-BE49-F238E27FC236}">
                <a16:creationId xmlns:a16="http://schemas.microsoft.com/office/drawing/2014/main" id="{9612941D-55CE-43D4-9842-06F8CB86D4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C45A9B41-4CED-4D86-A956-2859191366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D21C6CB1-9D26-49A0-981A-93D72E17DFF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521922-7E62-42C9-BE88-EC79972634A7}" type="datetimeFigureOut">
              <a:rPr lang="sk-SK" smtClean="0"/>
              <a:t>28.09.2021</a:t>
            </a:fld>
            <a:endParaRPr lang="sk-SK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368BF48D-A690-4D4C-8F9A-64F549128E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232DBB17-3303-4DEB-AEB0-4E109D88B3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15CD83-2299-4018-9E5D-087563D8DC5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79798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2.emf"/><Relationship Id="rId7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.emf"/><Relationship Id="rId7" Type="http://schemas.openxmlformats.org/officeDocument/2006/relationships/image" Target="../media/image2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t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t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jpeg"/><Relationship Id="rId5" Type="http://schemas.openxmlformats.org/officeDocument/2006/relationships/image" Target="../media/image2.emf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t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jpeg"/><Relationship Id="rId5" Type="http://schemas.openxmlformats.org/officeDocument/2006/relationships/image" Target="../media/image2.emf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t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jpeg"/><Relationship Id="rId5" Type="http://schemas.openxmlformats.org/officeDocument/2006/relationships/image" Target="../media/image2.emf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2.emf"/><Relationship Id="rId7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Relationship Id="rId9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2.emf"/><Relationship Id="rId7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Relationship Id="rId9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2.emf"/><Relationship Id="rId7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ok 3">
            <a:extLst>
              <a:ext uri="{FF2B5EF4-FFF2-40B4-BE49-F238E27FC236}">
                <a16:creationId xmlns:a16="http://schemas.microsoft.com/office/drawing/2014/main" id="{D6C68AF4-0AEB-4C39-8C33-40A23DEF7A0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6579752"/>
            <a:ext cx="12192000" cy="294237"/>
          </a:xfrm>
          <a:prstGeom prst="rect">
            <a:avLst/>
          </a:prstGeom>
        </p:spPr>
      </p:pic>
      <p:pic>
        <p:nvPicPr>
          <p:cNvPr id="5" name="Obrázok 4">
            <a:extLst>
              <a:ext uri="{FF2B5EF4-FFF2-40B4-BE49-F238E27FC236}">
                <a16:creationId xmlns:a16="http://schemas.microsoft.com/office/drawing/2014/main" id="{5BECA5DF-28D5-4051-96F9-34ABFBDEE3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5203" y="-116970"/>
            <a:ext cx="9397044" cy="6622078"/>
          </a:xfrm>
          <a:prstGeom prst="rect">
            <a:avLst/>
          </a:prstGeom>
        </p:spPr>
      </p:pic>
      <p:pic>
        <p:nvPicPr>
          <p:cNvPr id="7" name="Obrázok 6">
            <a:extLst>
              <a:ext uri="{FF2B5EF4-FFF2-40B4-BE49-F238E27FC236}">
                <a16:creationId xmlns:a16="http://schemas.microsoft.com/office/drawing/2014/main" id="{427A9EE0-0C82-49D6-9CE5-C48432D1626D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6707" y="4259100"/>
            <a:ext cx="2073859" cy="950976"/>
          </a:xfrm>
          <a:prstGeom prst="rect">
            <a:avLst/>
          </a:prstGeom>
        </p:spPr>
      </p:pic>
      <p:sp>
        <p:nvSpPr>
          <p:cNvPr id="8" name="BlokTextu 7">
            <a:extLst>
              <a:ext uri="{FF2B5EF4-FFF2-40B4-BE49-F238E27FC236}">
                <a16:creationId xmlns:a16="http://schemas.microsoft.com/office/drawing/2014/main" id="{27BDF209-863E-4076-B7ED-C7DD9DE2AE54}"/>
              </a:ext>
            </a:extLst>
          </p:cNvPr>
          <p:cNvSpPr txBox="1"/>
          <p:nvPr/>
        </p:nvSpPr>
        <p:spPr>
          <a:xfrm>
            <a:off x="1254026" y="3194069"/>
            <a:ext cx="78792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3600" dirty="0">
                <a:solidFill>
                  <a:schemeClr val="accent1">
                    <a:lumMod val="75000"/>
                  </a:schemeClr>
                </a:solidFill>
              </a:rPr>
              <a:t>Mgr. Veronika Mikulková</a:t>
            </a:r>
          </a:p>
        </p:txBody>
      </p:sp>
      <p:pic>
        <p:nvPicPr>
          <p:cNvPr id="6" name="Obrázok 5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6496"/>
          <a:stretch/>
        </p:blipFill>
        <p:spPr bwMode="auto">
          <a:xfrm>
            <a:off x="1813877" y="668223"/>
            <a:ext cx="8564245" cy="127381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4760235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ok 3">
            <a:extLst>
              <a:ext uri="{FF2B5EF4-FFF2-40B4-BE49-F238E27FC236}">
                <a16:creationId xmlns:a16="http://schemas.microsoft.com/office/drawing/2014/main" id="{E8A3A6F8-E3D6-4857-95CA-E9A5D23C6E8E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6579752"/>
            <a:ext cx="12192000" cy="294237"/>
          </a:xfrm>
          <a:prstGeom prst="rect">
            <a:avLst/>
          </a:prstGeom>
        </p:spPr>
      </p:pic>
      <p:pic>
        <p:nvPicPr>
          <p:cNvPr id="5" name="Obrázok 4">
            <a:extLst>
              <a:ext uri="{FF2B5EF4-FFF2-40B4-BE49-F238E27FC236}">
                <a16:creationId xmlns:a16="http://schemas.microsoft.com/office/drawing/2014/main" id="{F6AC74E8-181D-4002-9554-BC5A403D46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68930" y="2420098"/>
            <a:ext cx="7469210" cy="5263537"/>
          </a:xfrm>
          <a:prstGeom prst="rect">
            <a:avLst/>
          </a:prstGeom>
        </p:spPr>
      </p:pic>
      <p:pic>
        <p:nvPicPr>
          <p:cNvPr id="8198" name="Picture 6" descr="Tri Chilli Farm">
            <a:extLst>
              <a:ext uri="{FF2B5EF4-FFF2-40B4-BE49-F238E27FC236}">
                <a16:creationId xmlns:a16="http://schemas.microsoft.com/office/drawing/2014/main" id="{5B247C0E-7559-4F65-9AAE-6A3FF469CC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3359" y="920891"/>
            <a:ext cx="3626196" cy="1965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Picture 8" descr="Pravá Liptovská medovina |">
            <a:extLst>
              <a:ext uri="{FF2B5EF4-FFF2-40B4-BE49-F238E27FC236}">
                <a16:creationId xmlns:a16="http://schemas.microsoft.com/office/drawing/2014/main" id="{CC7A5AEE-5B53-4895-94B3-643DF92610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8429" y="952119"/>
            <a:ext cx="3769033" cy="1965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2" name="Picture 10" descr="V jeseni pribudne na slovenskú pivnú mapu pivovar Ursus">
            <a:extLst>
              <a:ext uri="{FF2B5EF4-FFF2-40B4-BE49-F238E27FC236}">
                <a16:creationId xmlns:a16="http://schemas.microsoft.com/office/drawing/2014/main" id="{05A90536-1C8C-47DD-9D0D-64171C4E53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538" y="896519"/>
            <a:ext cx="3626196" cy="1965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 descr="Galéria Ľudovíta Fullu v Ružomberku / Galéria Ľudovíta Fullu v Ružomberku">
            <a:extLst>
              <a:ext uri="{FF2B5EF4-FFF2-40B4-BE49-F238E27FC236}">
                <a16:creationId xmlns:a16="http://schemas.microsoft.com/office/drawing/2014/main" id="{83DD8816-FA53-42DB-B2A1-0F43670A00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538" y="3672009"/>
            <a:ext cx="3638072" cy="1965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Liptovskemuzeum.sk | Liptovské múzeum v Ružomberku - Liptovskemuzeum.sk">
            <a:extLst>
              <a:ext uri="{FF2B5EF4-FFF2-40B4-BE49-F238E27FC236}">
                <a16:creationId xmlns:a16="http://schemas.microsoft.com/office/drawing/2014/main" id="{E55C7409-B9A5-4072-A15C-182A7BF067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483" y="3689214"/>
            <a:ext cx="3638072" cy="1965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90319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ok 3">
            <a:extLst>
              <a:ext uri="{FF2B5EF4-FFF2-40B4-BE49-F238E27FC236}">
                <a16:creationId xmlns:a16="http://schemas.microsoft.com/office/drawing/2014/main" id="{48BEC13F-72B2-43F8-9C09-C4DAC89CF655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6579752"/>
            <a:ext cx="12192000" cy="294237"/>
          </a:xfrm>
          <a:prstGeom prst="rect">
            <a:avLst/>
          </a:prstGeom>
        </p:spPr>
      </p:pic>
      <p:pic>
        <p:nvPicPr>
          <p:cNvPr id="5" name="Obrázok 4">
            <a:extLst>
              <a:ext uri="{FF2B5EF4-FFF2-40B4-BE49-F238E27FC236}">
                <a16:creationId xmlns:a16="http://schemas.microsoft.com/office/drawing/2014/main" id="{19217146-8C09-4EEC-8FF4-D716A2B99B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7092" y="2192160"/>
            <a:ext cx="7469210" cy="5263537"/>
          </a:xfrm>
          <a:prstGeom prst="rect">
            <a:avLst/>
          </a:prstGeom>
        </p:spPr>
      </p:pic>
      <p:pic>
        <p:nvPicPr>
          <p:cNvPr id="8" name="Picture 4" descr="PD Ludrová">
            <a:extLst>
              <a:ext uri="{FF2B5EF4-FFF2-40B4-BE49-F238E27FC236}">
                <a16:creationId xmlns:a16="http://schemas.microsoft.com/office/drawing/2014/main" id="{7EE12E16-772D-479A-B9A3-A96D612104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5928" y="595571"/>
            <a:ext cx="1606309" cy="1658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2" descr="Polnohospodarske druzstvo Liskova - Sliace">
            <a:extLst>
              <a:ext uri="{FF2B5EF4-FFF2-40B4-BE49-F238E27FC236}">
                <a16:creationId xmlns:a16="http://schemas.microsoft.com/office/drawing/2014/main" id="{3BD5E203-1B1C-4C3D-BD92-73BD581B2D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730" y="652720"/>
            <a:ext cx="2763012" cy="1381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PD Liptovské Revúce – Vítame Vás na našich nových strankach">
            <a:extLst>
              <a:ext uri="{FF2B5EF4-FFF2-40B4-BE49-F238E27FC236}">
                <a16:creationId xmlns:a16="http://schemas.microsoft.com/office/drawing/2014/main" id="{A4237F21-560D-4E02-80E6-1991A548E2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5906" y="652719"/>
            <a:ext cx="2674958" cy="1381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Likavka - Poľnohospodárske družstvo - Home | Facebook">
            <a:extLst>
              <a:ext uri="{FF2B5EF4-FFF2-40B4-BE49-F238E27FC236}">
                <a16:creationId xmlns:a16="http://schemas.microsoft.com/office/drawing/2014/main" id="{BC4DFA10-B138-4082-B7DA-15509046A6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0634" y="728920"/>
            <a:ext cx="1762126" cy="1391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Folklórny súbor Liptov - Home | Facebook">
            <a:extLst>
              <a:ext uri="{FF2B5EF4-FFF2-40B4-BE49-F238E27FC236}">
                <a16:creationId xmlns:a16="http://schemas.microsoft.com/office/drawing/2014/main" id="{9EF4A572-44A9-44F3-8172-1458332278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9619" y="3319442"/>
            <a:ext cx="2807531" cy="2807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72926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ok 4">
            <a:extLst>
              <a:ext uri="{FF2B5EF4-FFF2-40B4-BE49-F238E27FC236}">
                <a16:creationId xmlns:a16="http://schemas.microsoft.com/office/drawing/2014/main" id="{F8DAF885-8194-4995-BF64-73047C8927F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6579752"/>
            <a:ext cx="12192000" cy="294237"/>
          </a:xfrm>
          <a:prstGeom prst="rect">
            <a:avLst/>
          </a:prstGeom>
        </p:spPr>
      </p:pic>
      <p:pic>
        <p:nvPicPr>
          <p:cNvPr id="6" name="Obrázok 5">
            <a:extLst>
              <a:ext uri="{FF2B5EF4-FFF2-40B4-BE49-F238E27FC236}">
                <a16:creationId xmlns:a16="http://schemas.microsoft.com/office/drawing/2014/main" id="{ED6A8893-BC2C-4C9F-B23A-AE81522983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4373" y="2350781"/>
            <a:ext cx="7469210" cy="5263537"/>
          </a:xfrm>
          <a:prstGeom prst="rect">
            <a:avLst/>
          </a:prstGeom>
        </p:spPr>
      </p:pic>
      <p:sp>
        <p:nvSpPr>
          <p:cNvPr id="7" name="BlokTextu 6">
            <a:extLst>
              <a:ext uri="{FF2B5EF4-FFF2-40B4-BE49-F238E27FC236}">
                <a16:creationId xmlns:a16="http://schemas.microsoft.com/office/drawing/2014/main" id="{9BD97651-2167-4066-8E19-47A533062A85}"/>
              </a:ext>
            </a:extLst>
          </p:cNvPr>
          <p:cNvSpPr txBox="1"/>
          <p:nvPr/>
        </p:nvSpPr>
        <p:spPr>
          <a:xfrm>
            <a:off x="3062098" y="2503918"/>
            <a:ext cx="64287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4000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Ďakujem za pozornosť.</a:t>
            </a:r>
          </a:p>
        </p:txBody>
      </p:sp>
    </p:spTree>
    <p:extLst>
      <p:ext uri="{BB962C8B-B14F-4D97-AF65-F5344CB8AC3E}">
        <p14:creationId xmlns:p14="http://schemas.microsoft.com/office/powerpoint/2010/main" val="9808242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ok 3">
            <a:extLst>
              <a:ext uri="{FF2B5EF4-FFF2-40B4-BE49-F238E27FC236}">
                <a16:creationId xmlns:a16="http://schemas.microsoft.com/office/drawing/2014/main" id="{C1EE9A4B-71D6-403E-85E8-C1C8B930CD43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6579752"/>
            <a:ext cx="12192000" cy="294237"/>
          </a:xfrm>
          <a:prstGeom prst="rect">
            <a:avLst/>
          </a:prstGeom>
        </p:spPr>
      </p:pic>
      <p:pic>
        <p:nvPicPr>
          <p:cNvPr id="5" name="Obrázok 4">
            <a:extLst>
              <a:ext uri="{FF2B5EF4-FFF2-40B4-BE49-F238E27FC236}">
                <a16:creationId xmlns:a16="http://schemas.microsoft.com/office/drawing/2014/main" id="{5550A2F3-9FDB-4CA2-82F7-B736F65780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61573" y="2761059"/>
            <a:ext cx="7469210" cy="5263537"/>
          </a:xfrm>
          <a:prstGeom prst="rect">
            <a:avLst/>
          </a:prstGeom>
        </p:spPr>
      </p:pic>
      <p:sp>
        <p:nvSpPr>
          <p:cNvPr id="6" name="BlokTextu 5">
            <a:extLst>
              <a:ext uri="{FF2B5EF4-FFF2-40B4-BE49-F238E27FC236}">
                <a16:creationId xmlns:a16="http://schemas.microsoft.com/office/drawing/2014/main" id="{99F2F642-C61F-4540-B2FB-01FAE0E57AE3}"/>
              </a:ext>
            </a:extLst>
          </p:cNvPr>
          <p:cNvSpPr txBox="1"/>
          <p:nvPr/>
        </p:nvSpPr>
        <p:spPr>
          <a:xfrm>
            <a:off x="2047795" y="830425"/>
            <a:ext cx="7709647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sk-SK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„</a:t>
            </a:r>
            <a:r>
              <a:rPr lang="sk-SK" b="1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Metodika a prax zavádzania regionálnych značiek v ČR a SVK“</a:t>
            </a:r>
          </a:p>
          <a:p>
            <a:r>
              <a:rPr lang="sk-SK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	OP: </a:t>
            </a:r>
            <a:r>
              <a:rPr lang="sk-SK" dirty="0" err="1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Interreg</a:t>
            </a:r>
            <a:r>
              <a:rPr lang="sk-SK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V-A Slovenská republika – Česká republika</a:t>
            </a:r>
          </a:p>
          <a:p>
            <a:r>
              <a:rPr lang="sk-SK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	EÚ, Európsky fond regionálneho rozvoja – Spoločne bez hraníc</a:t>
            </a:r>
          </a:p>
          <a:p>
            <a:r>
              <a:rPr lang="sk-SK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	Fond malých </a:t>
            </a:r>
            <a:r>
              <a:rPr lang="sk-SK" dirty="0" err="1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projektú</a:t>
            </a:r>
            <a:endParaRPr lang="sk-SK" dirty="0">
              <a:solidFill>
                <a:schemeClr val="accent1">
                  <a:lumMod val="7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r>
              <a:rPr lang="sk-SK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	Poskytovateľ: Žilinský samosprávny kraj</a:t>
            </a:r>
          </a:p>
          <a:p>
            <a:r>
              <a:rPr lang="sk-SK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	Partner:  </a:t>
            </a:r>
            <a:r>
              <a:rPr lang="sk-SK" dirty="0" err="1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Místní</a:t>
            </a:r>
            <a:r>
              <a:rPr lang="sk-SK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akční skupina </a:t>
            </a:r>
            <a:r>
              <a:rPr lang="sk-SK" dirty="0" err="1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Opavsko</a:t>
            </a:r>
            <a:r>
              <a:rPr lang="sk-SK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sk-SK" dirty="0" err="1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z.s</a:t>
            </a:r>
            <a:r>
              <a:rPr lang="sk-SK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.</a:t>
            </a:r>
          </a:p>
          <a:p>
            <a:endParaRPr lang="sk-SK" dirty="0">
              <a:solidFill>
                <a:schemeClr val="accent1">
                  <a:lumMod val="7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r>
              <a:rPr lang="sk-SK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2. „</a:t>
            </a:r>
            <a:r>
              <a:rPr lang="sk-SK" b="1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Dva regióny, spoločné dedičstvo“</a:t>
            </a:r>
          </a:p>
          <a:p>
            <a:r>
              <a:rPr lang="sk-SK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	OP: </a:t>
            </a:r>
            <a:r>
              <a:rPr lang="sk-SK" dirty="0" err="1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Interreg</a:t>
            </a:r>
            <a:r>
              <a:rPr lang="sk-SK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V-A Poľsko – Slovensko 2014-2021</a:t>
            </a:r>
          </a:p>
          <a:p>
            <a:r>
              <a:rPr lang="sk-SK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	EÚ, Európsky fond regionálneho rozvoja</a:t>
            </a:r>
          </a:p>
          <a:p>
            <a:r>
              <a:rPr lang="sk-SK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	Poskytovateľ: Žilinský samosprávny kraj</a:t>
            </a:r>
          </a:p>
          <a:p>
            <a:r>
              <a:rPr lang="sk-SK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	Partner: </a:t>
            </a:r>
            <a:r>
              <a:rPr lang="sk-SK" dirty="0" err="1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Stowarzyszenie</a:t>
            </a:r>
            <a:r>
              <a:rPr lang="sk-SK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sk-SK" dirty="0" err="1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Lokalna</a:t>
            </a:r>
            <a:r>
              <a:rPr lang="sk-SK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Grupa </a:t>
            </a:r>
            <a:r>
              <a:rPr lang="sk-SK" dirty="0" err="1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Dzialania</a:t>
            </a:r>
            <a:r>
              <a:rPr lang="sk-SK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Ziemia Bielska</a:t>
            </a:r>
          </a:p>
          <a:p>
            <a:r>
              <a:rPr lang="sk-SK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8397563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ok 3">
            <a:extLst>
              <a:ext uri="{FF2B5EF4-FFF2-40B4-BE49-F238E27FC236}">
                <a16:creationId xmlns:a16="http://schemas.microsoft.com/office/drawing/2014/main" id="{60BD023D-4B47-4133-86E5-D1357A09EA10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6579752"/>
            <a:ext cx="12192000" cy="294237"/>
          </a:xfrm>
          <a:prstGeom prst="rect">
            <a:avLst/>
          </a:prstGeom>
        </p:spPr>
      </p:pic>
      <p:pic>
        <p:nvPicPr>
          <p:cNvPr id="5" name="Obrázok 4">
            <a:extLst>
              <a:ext uri="{FF2B5EF4-FFF2-40B4-BE49-F238E27FC236}">
                <a16:creationId xmlns:a16="http://schemas.microsoft.com/office/drawing/2014/main" id="{B3251A1D-8070-4D85-8926-ADF12AC92C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61573" y="2761059"/>
            <a:ext cx="7469210" cy="5263537"/>
          </a:xfrm>
          <a:prstGeom prst="rect">
            <a:avLst/>
          </a:prstGeom>
        </p:spPr>
      </p:pic>
      <p:sp>
        <p:nvSpPr>
          <p:cNvPr id="9" name="BlokTextu 8">
            <a:extLst>
              <a:ext uri="{FF2B5EF4-FFF2-40B4-BE49-F238E27FC236}">
                <a16:creationId xmlns:a16="http://schemas.microsoft.com/office/drawing/2014/main" id="{947D768C-7EF9-4D86-B991-540874052782}"/>
              </a:ext>
            </a:extLst>
          </p:cNvPr>
          <p:cNvSpPr txBox="1"/>
          <p:nvPr/>
        </p:nvSpPr>
        <p:spPr>
          <a:xfrm>
            <a:off x="2297947" y="2132437"/>
            <a:ext cx="7399175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000" b="1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„Metodika a prax zavádzania regionálnych značiek v ČR a SVK“</a:t>
            </a:r>
          </a:p>
          <a:p>
            <a:endParaRPr lang="sk-SK" b="1" dirty="0">
              <a:solidFill>
                <a:schemeClr val="accent1">
                  <a:lumMod val="7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endParaRPr lang="sk-SK" b="1" dirty="0">
              <a:solidFill>
                <a:schemeClr val="accent1">
                  <a:lumMod val="7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r>
              <a:rPr lang="sk-SK" sz="1600" b="1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Aktivita 1: Seminár o problematike regionálnych značiek (21.10.2021)</a:t>
            </a:r>
          </a:p>
          <a:p>
            <a:endParaRPr lang="sk-SK" sz="1600" b="1" dirty="0">
              <a:solidFill>
                <a:schemeClr val="accent1">
                  <a:lumMod val="7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r>
              <a:rPr lang="sk-SK" sz="1600" b="1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Aktivita 2: Exkurzia príklady dobrej praxe MAS </a:t>
            </a:r>
            <a:r>
              <a:rPr lang="sk-SK" sz="1600" b="1" dirty="0" err="1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Opavsko</a:t>
            </a:r>
            <a:r>
              <a:rPr lang="sk-SK" sz="1600" b="1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(24-25.09.2021)</a:t>
            </a:r>
          </a:p>
          <a:p>
            <a:endParaRPr lang="sk-SK" sz="1600" b="1" dirty="0">
              <a:solidFill>
                <a:schemeClr val="accent1">
                  <a:lumMod val="7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r>
              <a:rPr lang="sk-SK" sz="1600" b="1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Aktivita 3: Prezentácia regionálnych značiek – Jarmok (22.10.2021)</a:t>
            </a:r>
          </a:p>
          <a:p>
            <a:endParaRPr lang="sk-SK" b="1" dirty="0">
              <a:solidFill>
                <a:schemeClr val="accent1">
                  <a:lumMod val="7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endParaRPr lang="sk-SK" b="1" dirty="0">
              <a:solidFill>
                <a:schemeClr val="accent1">
                  <a:lumMod val="7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endParaRPr lang="sk-SK" dirty="0"/>
          </a:p>
        </p:txBody>
      </p:sp>
      <p:pic>
        <p:nvPicPr>
          <p:cNvPr id="10" name="Obrázek 1">
            <a:extLst>
              <a:ext uri="{FF2B5EF4-FFF2-40B4-BE49-F238E27FC236}">
                <a16:creationId xmlns:a16="http://schemas.microsoft.com/office/drawing/2014/main" id="{00000000-0008-0000-0000-00000200000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9324" y="426895"/>
            <a:ext cx="6143559" cy="554935"/>
          </a:xfrm>
          <a:prstGeom prst="rect">
            <a:avLst/>
          </a:prstGeom>
        </p:spPr>
      </p:pic>
      <p:pic>
        <p:nvPicPr>
          <p:cNvPr id="11" name="Obrázok 10">
            <a:extLst>
              <a:ext uri="{FF2B5EF4-FFF2-40B4-BE49-F238E27FC236}">
                <a16:creationId xmlns:a16="http://schemas.microsoft.com/office/drawing/2014/main" id="{ED7552E0-E83E-434D-9530-2EED7F6DC4E1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4570" y="394741"/>
            <a:ext cx="1216712" cy="557928"/>
          </a:xfrm>
          <a:prstGeom prst="rect">
            <a:avLst/>
          </a:prstGeom>
        </p:spPr>
      </p:pic>
      <p:pic>
        <p:nvPicPr>
          <p:cNvPr id="1028" name="Picture 4" descr="Místní akční skupina Opavsko z.s. - Posts | Facebook">
            <a:extLst>
              <a:ext uri="{FF2B5EF4-FFF2-40B4-BE49-F238E27FC236}">
                <a16:creationId xmlns:a16="http://schemas.microsoft.com/office/drawing/2014/main" id="{52BD2EA2-9E9A-4482-8637-B27145DB3A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4430" y="241751"/>
            <a:ext cx="919161" cy="919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41313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1">
            <a:extLst>
              <a:ext uri="{FF2B5EF4-FFF2-40B4-BE49-F238E27FC236}">
                <a16:creationId xmlns:a16="http://schemas.microsoft.com/office/drawing/2014/main" id="{030A6E94-E0CA-4ADA-8530-75716276FA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9437" y="423863"/>
            <a:ext cx="6143559" cy="554935"/>
          </a:xfrm>
          <a:prstGeom prst="rect">
            <a:avLst/>
          </a:prstGeom>
        </p:spPr>
      </p:pic>
      <p:pic>
        <p:nvPicPr>
          <p:cNvPr id="5" name="Obrázok 4">
            <a:extLst>
              <a:ext uri="{FF2B5EF4-FFF2-40B4-BE49-F238E27FC236}">
                <a16:creationId xmlns:a16="http://schemas.microsoft.com/office/drawing/2014/main" id="{A6FE02C9-B612-4E67-B2DB-E3C314D12ADB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4570" y="394741"/>
            <a:ext cx="1216712" cy="557928"/>
          </a:xfrm>
          <a:prstGeom prst="rect">
            <a:avLst/>
          </a:prstGeom>
        </p:spPr>
      </p:pic>
      <p:pic>
        <p:nvPicPr>
          <p:cNvPr id="7" name="Picture 4" descr="Místní akční skupina Opavsko z.s. - Posts | Facebook">
            <a:extLst>
              <a:ext uri="{FF2B5EF4-FFF2-40B4-BE49-F238E27FC236}">
                <a16:creationId xmlns:a16="http://schemas.microsoft.com/office/drawing/2014/main" id="{607E4235-B72A-4044-A510-590D844512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4430" y="241751"/>
            <a:ext cx="919161" cy="919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Obrázok 7">
            <a:extLst>
              <a:ext uri="{FF2B5EF4-FFF2-40B4-BE49-F238E27FC236}">
                <a16:creationId xmlns:a16="http://schemas.microsoft.com/office/drawing/2014/main" id="{B9CF1035-36F6-4699-8113-CCEB75671DA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61573" y="2761059"/>
            <a:ext cx="7469210" cy="5263537"/>
          </a:xfrm>
          <a:prstGeom prst="rect">
            <a:avLst/>
          </a:prstGeom>
        </p:spPr>
      </p:pic>
      <p:sp>
        <p:nvSpPr>
          <p:cNvPr id="9" name="BlokTextu 8">
            <a:extLst>
              <a:ext uri="{FF2B5EF4-FFF2-40B4-BE49-F238E27FC236}">
                <a16:creationId xmlns:a16="http://schemas.microsoft.com/office/drawing/2014/main" id="{17578DDF-5F7B-473B-88A2-D547091A3DAE}"/>
              </a:ext>
            </a:extLst>
          </p:cNvPr>
          <p:cNvSpPr txBox="1"/>
          <p:nvPr/>
        </p:nvSpPr>
        <p:spPr>
          <a:xfrm>
            <a:off x="1520890" y="1838131"/>
            <a:ext cx="7641771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000" b="1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Výstupy k regionálnym značkám:</a:t>
            </a:r>
          </a:p>
          <a:p>
            <a:endParaRPr lang="sk-SK" dirty="0">
              <a:solidFill>
                <a:schemeClr val="accent1">
                  <a:lumMod val="7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marL="342900" indent="-342900">
              <a:buAutoNum type="arabicPeriod"/>
            </a:pPr>
            <a:r>
              <a:rPr lang="sk-SK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Seminár – odborný prednášajúci o problematike regionálneho značenia, zástupcovia MAS SVK, MAS CZ, OOCR, Producenti SVK, Producenti CZ.</a:t>
            </a:r>
          </a:p>
          <a:p>
            <a:pPr marL="342900" indent="-342900">
              <a:buAutoNum type="arabicPeriod"/>
            </a:pPr>
            <a:r>
              <a:rPr lang="sk-SK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Príklady dobrej praxe – Otvorené dvory; Lokálne menšie trhy; Priame stretnutie s producentami, ktorí sú držiteľmi regionálnej značky.</a:t>
            </a:r>
          </a:p>
          <a:p>
            <a:pPr marL="342900" indent="-342900">
              <a:buAutoNum type="arabicPeriod"/>
            </a:pPr>
            <a:r>
              <a:rPr lang="sk-SK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Prezentácia regionálnej značky Jarmok – menší Jarmok na ktorom sa odprezentujú producenti s regionálnou značkou z územie SVK a CZ, ale aj záujemcovia o regionálnu značku z územia Liptov.</a:t>
            </a:r>
          </a:p>
          <a:p>
            <a:pPr marL="342900" indent="-342900">
              <a:buAutoNum type="arabicPeriod"/>
            </a:pPr>
            <a:r>
              <a:rPr lang="sk-SK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Metodika – nastavenie záväznej metodiky pre zavedenie regionálnej značky na území Liptov (v spolupráci MAS HL, MAS SL, MAS DL, OOCR LM).</a:t>
            </a:r>
          </a:p>
        </p:txBody>
      </p:sp>
      <p:pic>
        <p:nvPicPr>
          <p:cNvPr id="10" name="Obrázok 9">
            <a:extLst>
              <a:ext uri="{FF2B5EF4-FFF2-40B4-BE49-F238E27FC236}">
                <a16:creationId xmlns:a16="http://schemas.microsoft.com/office/drawing/2014/main" id="{990EBD81-EE97-47E0-AF8B-B23792E812C8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0" y="6579752"/>
            <a:ext cx="12192000" cy="294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54133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1">
            <a:extLst>
              <a:ext uri="{FF2B5EF4-FFF2-40B4-BE49-F238E27FC236}">
                <a16:creationId xmlns:a16="http://schemas.microsoft.com/office/drawing/2014/main" id="{C3636C12-4112-4D2F-8988-5B2FE9FB09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9437" y="423863"/>
            <a:ext cx="6143559" cy="554935"/>
          </a:xfrm>
          <a:prstGeom prst="rect">
            <a:avLst/>
          </a:prstGeom>
        </p:spPr>
      </p:pic>
      <p:pic>
        <p:nvPicPr>
          <p:cNvPr id="5" name="Obrázok 4">
            <a:extLst>
              <a:ext uri="{FF2B5EF4-FFF2-40B4-BE49-F238E27FC236}">
                <a16:creationId xmlns:a16="http://schemas.microsoft.com/office/drawing/2014/main" id="{C1199E4E-2C20-40EF-B4DB-1D4231B0FDEB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4570" y="394741"/>
            <a:ext cx="1216712" cy="557928"/>
          </a:xfrm>
          <a:prstGeom prst="rect">
            <a:avLst/>
          </a:prstGeom>
        </p:spPr>
      </p:pic>
      <p:pic>
        <p:nvPicPr>
          <p:cNvPr id="6" name="Picture 4" descr="Místní akční skupina Opavsko z.s. - Posts | Facebook">
            <a:extLst>
              <a:ext uri="{FF2B5EF4-FFF2-40B4-BE49-F238E27FC236}">
                <a16:creationId xmlns:a16="http://schemas.microsoft.com/office/drawing/2014/main" id="{84E1986D-05A8-4B60-9EFE-2A95EF987B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4430" y="241751"/>
            <a:ext cx="919161" cy="919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Obrázok 6">
            <a:extLst>
              <a:ext uri="{FF2B5EF4-FFF2-40B4-BE49-F238E27FC236}">
                <a16:creationId xmlns:a16="http://schemas.microsoft.com/office/drawing/2014/main" id="{C71BEC5A-22E9-4C9A-8A0F-3F01CA951C1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08986" y="2594725"/>
            <a:ext cx="7469210" cy="5263537"/>
          </a:xfrm>
          <a:prstGeom prst="rect">
            <a:avLst/>
          </a:prstGeom>
        </p:spPr>
      </p:pic>
      <p:sp>
        <p:nvSpPr>
          <p:cNvPr id="8" name="BlokTextu 7">
            <a:extLst>
              <a:ext uri="{FF2B5EF4-FFF2-40B4-BE49-F238E27FC236}">
                <a16:creationId xmlns:a16="http://schemas.microsoft.com/office/drawing/2014/main" id="{8D9CC07D-850E-472F-A0DF-89AA36B64A7B}"/>
              </a:ext>
            </a:extLst>
          </p:cNvPr>
          <p:cNvSpPr txBox="1"/>
          <p:nvPr/>
        </p:nvSpPr>
        <p:spPr>
          <a:xfrm>
            <a:off x="1082352" y="1402906"/>
            <a:ext cx="7916370" cy="4324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sk-SK" sz="2000" b="1" dirty="0">
                <a:solidFill>
                  <a:schemeClr val="accent1">
                    <a:lumMod val="75000"/>
                  </a:schemeClr>
                </a:solidFill>
              </a:rPr>
              <a:t>METODIKA:</a:t>
            </a:r>
            <a:r>
              <a:rPr lang="sk-SK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sk-SK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sk-SK" dirty="0">
                <a:solidFill>
                  <a:schemeClr val="accent1">
                    <a:lumMod val="7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Obsah:</a:t>
            </a: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sk-SK" dirty="0">
                <a:solidFill>
                  <a:schemeClr val="accent1">
                    <a:lumMod val="7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Definícia pojmov pre regionálnu značku Regionálny produkt – LIPTOV</a:t>
            </a: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sk-SK" dirty="0">
                <a:solidFill>
                  <a:schemeClr val="accent1">
                    <a:lumMod val="7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Regionálna značka Regionálny produkt – LIPTOV</a:t>
            </a:r>
          </a:p>
          <a:p>
            <a:pPr marL="742950" lvl="1" indent="-285750">
              <a:lnSpc>
                <a:spcPct val="107000"/>
              </a:lnSpc>
              <a:buFont typeface="+mj-lt"/>
              <a:buAutoNum type="arabicPeriod"/>
            </a:pPr>
            <a:r>
              <a:rPr lang="sk-SK" dirty="0">
                <a:solidFill>
                  <a:schemeClr val="accent1">
                    <a:lumMod val="7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Cieľ regionálnej značky</a:t>
            </a:r>
          </a:p>
          <a:p>
            <a:pPr marL="742950" lvl="1" indent="-285750">
              <a:lnSpc>
                <a:spcPct val="107000"/>
              </a:lnSpc>
              <a:buFont typeface="+mj-lt"/>
              <a:buAutoNum type="arabicPeriod"/>
            </a:pPr>
            <a:r>
              <a:rPr lang="sk-SK" dirty="0">
                <a:solidFill>
                  <a:schemeClr val="accent1">
                    <a:lumMod val="7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Vymedzenie územia pre používania regionálnej značky Regionálny produkt – LIPTOV</a:t>
            </a:r>
          </a:p>
          <a:p>
            <a:pPr marL="742950" lvl="1" indent="-285750">
              <a:lnSpc>
                <a:spcPct val="107000"/>
              </a:lnSpc>
              <a:buFont typeface="+mj-lt"/>
              <a:buAutoNum type="arabicPeriod"/>
            </a:pPr>
            <a:r>
              <a:rPr lang="sk-SK" dirty="0">
                <a:solidFill>
                  <a:schemeClr val="accent1">
                    <a:lumMod val="7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Design značky pre regionálnu značku</a:t>
            </a:r>
          </a:p>
          <a:p>
            <a:pPr marL="742950" lvl="1" indent="-285750">
              <a:lnSpc>
                <a:spcPct val="107000"/>
              </a:lnSpc>
              <a:buFont typeface="+mj-lt"/>
              <a:buAutoNum type="arabicPeriod"/>
            </a:pPr>
            <a:r>
              <a:rPr lang="sk-SK" dirty="0">
                <a:solidFill>
                  <a:schemeClr val="accent1">
                    <a:lumMod val="7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Možnosti a spôsob používania regionálnej značky</a:t>
            </a: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sk-SK" dirty="0">
                <a:solidFill>
                  <a:schemeClr val="accent1">
                    <a:lumMod val="7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Riadenie značky</a:t>
            </a:r>
          </a:p>
          <a:p>
            <a:pPr marL="742950" lvl="1" indent="-285750">
              <a:lnSpc>
                <a:spcPct val="107000"/>
              </a:lnSpc>
              <a:buFont typeface="+mj-lt"/>
              <a:buAutoNum type="arabicPeriod"/>
            </a:pPr>
            <a:r>
              <a:rPr lang="sk-SK" dirty="0">
                <a:solidFill>
                  <a:schemeClr val="accent1">
                    <a:lumMod val="7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Rada pre regionálnu značku</a:t>
            </a:r>
          </a:p>
          <a:p>
            <a:pPr marL="742950" lvl="1" indent="-285750">
              <a:lnSpc>
                <a:spcPct val="107000"/>
              </a:lnSpc>
              <a:buFont typeface="+mj-lt"/>
              <a:buAutoNum type="arabicPeriod"/>
            </a:pPr>
            <a:r>
              <a:rPr lang="sk-SK" dirty="0">
                <a:solidFill>
                  <a:schemeClr val="accent1">
                    <a:lumMod val="7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Koordinátor regionálnej značky</a:t>
            </a:r>
          </a:p>
          <a:p>
            <a:pPr marL="742950" lvl="1" indent="-285750">
              <a:lnSpc>
                <a:spcPct val="107000"/>
              </a:lnSpc>
              <a:buFont typeface="+mj-lt"/>
              <a:buAutoNum type="arabicPeriod"/>
            </a:pPr>
            <a:r>
              <a:rPr lang="sk-SK" dirty="0">
                <a:solidFill>
                  <a:schemeClr val="accent1">
                    <a:lumMod val="7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Certifikačná komisia</a:t>
            </a:r>
          </a:p>
          <a:p>
            <a:endParaRPr lang="sk-SK" dirty="0"/>
          </a:p>
        </p:txBody>
      </p:sp>
      <p:pic>
        <p:nvPicPr>
          <p:cNvPr id="9" name="Obrázok 8">
            <a:extLst>
              <a:ext uri="{FF2B5EF4-FFF2-40B4-BE49-F238E27FC236}">
                <a16:creationId xmlns:a16="http://schemas.microsoft.com/office/drawing/2014/main" id="{3D8EBF02-F925-425E-B18C-DC5598113573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0" y="6579752"/>
            <a:ext cx="12192000" cy="294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98891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1">
            <a:extLst>
              <a:ext uri="{FF2B5EF4-FFF2-40B4-BE49-F238E27FC236}">
                <a16:creationId xmlns:a16="http://schemas.microsoft.com/office/drawing/2014/main" id="{78428E54-78BF-45E9-9185-FD619F19E9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9437" y="423863"/>
            <a:ext cx="6143559" cy="554935"/>
          </a:xfrm>
          <a:prstGeom prst="rect">
            <a:avLst/>
          </a:prstGeom>
        </p:spPr>
      </p:pic>
      <p:pic>
        <p:nvPicPr>
          <p:cNvPr id="5" name="Obrázok 4">
            <a:extLst>
              <a:ext uri="{FF2B5EF4-FFF2-40B4-BE49-F238E27FC236}">
                <a16:creationId xmlns:a16="http://schemas.microsoft.com/office/drawing/2014/main" id="{AB2E8D19-E93F-4C2E-9E8F-C4117D685C34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4570" y="394741"/>
            <a:ext cx="1216712" cy="557928"/>
          </a:xfrm>
          <a:prstGeom prst="rect">
            <a:avLst/>
          </a:prstGeom>
        </p:spPr>
      </p:pic>
      <p:pic>
        <p:nvPicPr>
          <p:cNvPr id="6" name="Picture 4" descr="Místní akční skupina Opavsko z.s. - Posts | Facebook">
            <a:extLst>
              <a:ext uri="{FF2B5EF4-FFF2-40B4-BE49-F238E27FC236}">
                <a16:creationId xmlns:a16="http://schemas.microsoft.com/office/drawing/2014/main" id="{28BBEF6A-3C7F-43E2-BA45-EB351E6AED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4430" y="241751"/>
            <a:ext cx="919161" cy="919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Obrázok 6">
            <a:extLst>
              <a:ext uri="{FF2B5EF4-FFF2-40B4-BE49-F238E27FC236}">
                <a16:creationId xmlns:a16="http://schemas.microsoft.com/office/drawing/2014/main" id="{D8084D9D-15F4-4E46-9E4A-20BB5A3E643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74841" y="2534567"/>
            <a:ext cx="7469210" cy="5263537"/>
          </a:xfrm>
          <a:prstGeom prst="rect">
            <a:avLst/>
          </a:prstGeom>
        </p:spPr>
      </p:pic>
      <p:sp>
        <p:nvSpPr>
          <p:cNvPr id="9" name="BlokTextu 8">
            <a:extLst>
              <a:ext uri="{FF2B5EF4-FFF2-40B4-BE49-F238E27FC236}">
                <a16:creationId xmlns:a16="http://schemas.microsoft.com/office/drawing/2014/main" id="{FAD5D907-14A2-47EE-B600-9BA9D9DD9F3B}"/>
              </a:ext>
            </a:extLst>
          </p:cNvPr>
          <p:cNvSpPr txBox="1"/>
          <p:nvPr/>
        </p:nvSpPr>
        <p:spPr>
          <a:xfrm>
            <a:off x="760396" y="1175583"/>
            <a:ext cx="11431604" cy="5510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07000"/>
              </a:lnSpc>
            </a:pPr>
            <a:r>
              <a:rPr lang="sk-SK" dirty="0">
                <a:solidFill>
                  <a:schemeClr val="accent1">
                    <a:lumMod val="7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4.        Proces udeľovania práv na používanie regionálnej značky</a:t>
            </a:r>
          </a:p>
          <a:p>
            <a:pPr lvl="1">
              <a:lnSpc>
                <a:spcPct val="107000"/>
              </a:lnSpc>
            </a:pPr>
            <a:r>
              <a:rPr lang="sk-SK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1.</a:t>
            </a:r>
            <a:r>
              <a:rPr lang="sk-SK" dirty="0">
                <a:solidFill>
                  <a:schemeClr val="accent1">
                    <a:lumMod val="7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  Prihlasovanie regionálnych producentov</a:t>
            </a:r>
          </a:p>
          <a:p>
            <a:pPr lvl="1">
              <a:lnSpc>
                <a:spcPct val="107000"/>
              </a:lnSpc>
            </a:pPr>
            <a:r>
              <a:rPr lang="sk-SK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2.</a:t>
            </a:r>
            <a:r>
              <a:rPr lang="sk-SK" dirty="0">
                <a:solidFill>
                  <a:schemeClr val="accent1">
                    <a:lumMod val="7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    Výzva k predkladaniu žiadostí o udelenie značky</a:t>
            </a:r>
          </a:p>
          <a:p>
            <a:pPr lvl="2">
              <a:lnSpc>
                <a:spcPct val="107000"/>
              </a:lnSpc>
            </a:pPr>
            <a:r>
              <a:rPr lang="sk-SK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1.</a:t>
            </a:r>
            <a:r>
              <a:rPr lang="sk-SK" dirty="0">
                <a:solidFill>
                  <a:schemeClr val="accent1">
                    <a:lumMod val="7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 Žiadosť o certifikáciu – udelenie práv na používanie regionálnej značky</a:t>
            </a:r>
          </a:p>
          <a:p>
            <a:pPr lvl="2">
              <a:lnSpc>
                <a:spcPct val="107000"/>
              </a:lnSpc>
            </a:pPr>
            <a:r>
              <a:rPr lang="sk-SK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2.</a:t>
            </a:r>
            <a:r>
              <a:rPr lang="sk-SK" dirty="0">
                <a:solidFill>
                  <a:schemeClr val="accent1">
                    <a:lumMod val="7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 Formálna kontrola</a:t>
            </a:r>
          </a:p>
          <a:p>
            <a:pPr lvl="1">
              <a:lnSpc>
                <a:spcPct val="107000"/>
              </a:lnSpc>
            </a:pPr>
            <a:r>
              <a:rPr lang="sk-SK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3.</a:t>
            </a:r>
            <a:r>
              <a:rPr lang="sk-SK" dirty="0">
                <a:solidFill>
                  <a:schemeClr val="accent1">
                    <a:lumMod val="7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   Hodnotenie splnenia kritérií pre udelenie značky </a:t>
            </a:r>
          </a:p>
          <a:p>
            <a:pPr lvl="1">
              <a:lnSpc>
                <a:spcPct val="107000"/>
              </a:lnSpc>
            </a:pPr>
            <a:r>
              <a:rPr lang="sk-SK" dirty="0">
                <a:solidFill>
                  <a:schemeClr val="accent1">
                    <a:lumMod val="7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4.   Zasadnutie Certifikačnej komisie regionálnej značky </a:t>
            </a:r>
          </a:p>
          <a:p>
            <a:pPr marL="1143000" lvl="2" indent="-228600">
              <a:lnSpc>
                <a:spcPct val="107000"/>
              </a:lnSpc>
              <a:buFont typeface="+mj-lt"/>
              <a:buAutoNum type="arabicPeriod"/>
            </a:pPr>
            <a:r>
              <a:rPr lang="sk-SK" dirty="0">
                <a:solidFill>
                  <a:schemeClr val="accent1">
                    <a:lumMod val="7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Rozhodnutie o splnení kritérií kvality a udelení práva na používanie regionálnej značky</a:t>
            </a:r>
          </a:p>
          <a:p>
            <a:pPr marL="1143000" lvl="2" indent="-228600">
              <a:lnSpc>
                <a:spcPct val="107000"/>
              </a:lnSpc>
              <a:buFont typeface="+mj-lt"/>
              <a:buAutoNum type="arabicPeriod"/>
            </a:pPr>
            <a:r>
              <a:rPr lang="sk-SK" dirty="0">
                <a:solidFill>
                  <a:schemeClr val="accent1">
                    <a:lumMod val="7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Zmluva o používaní regionálnej značky – CERTIFIKÁT</a:t>
            </a:r>
          </a:p>
          <a:p>
            <a:pPr marL="1143000" lvl="2" indent="-228600">
              <a:lnSpc>
                <a:spcPct val="107000"/>
              </a:lnSpc>
              <a:buFont typeface="+mj-lt"/>
              <a:buAutoNum type="arabicPeriod"/>
            </a:pPr>
            <a:r>
              <a:rPr lang="sk-SK" dirty="0">
                <a:solidFill>
                  <a:schemeClr val="accent1">
                    <a:lumMod val="7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Obnovenie práv na používanie regionálnej značky</a:t>
            </a:r>
          </a:p>
          <a:p>
            <a:pPr lvl="0">
              <a:lnSpc>
                <a:spcPct val="107000"/>
              </a:lnSpc>
            </a:pPr>
            <a:r>
              <a:rPr lang="sk-SK" dirty="0">
                <a:solidFill>
                  <a:schemeClr val="accent1">
                    <a:lumMod val="7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5.         Práva a povinnosti používateľov značky</a:t>
            </a:r>
          </a:p>
          <a:p>
            <a:pPr marL="742950" lvl="1" indent="-285750">
              <a:lnSpc>
                <a:spcPct val="107000"/>
              </a:lnSpc>
              <a:buFont typeface="+mj-lt"/>
              <a:buAutoNum type="arabicPeriod"/>
            </a:pPr>
            <a:r>
              <a:rPr lang="sk-SK" dirty="0">
                <a:solidFill>
                  <a:schemeClr val="accent1">
                    <a:lumMod val="7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Používanie regionálnej značky</a:t>
            </a:r>
          </a:p>
          <a:p>
            <a:pPr marL="742950" lvl="1" indent="-285750">
              <a:lnSpc>
                <a:spcPct val="107000"/>
              </a:lnSpc>
              <a:buFont typeface="+mj-lt"/>
              <a:buAutoNum type="arabicPeriod"/>
            </a:pPr>
            <a:r>
              <a:rPr lang="sk-SK" dirty="0">
                <a:solidFill>
                  <a:schemeClr val="accent1">
                    <a:lumMod val="7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Kontrola dodržiavania zásad a kritérií používania regionálnej značky</a:t>
            </a:r>
          </a:p>
          <a:p>
            <a:pPr marL="742950" lvl="1" indent="-285750">
              <a:lnSpc>
                <a:spcPct val="107000"/>
              </a:lnSpc>
              <a:buFont typeface="+mj-lt"/>
              <a:buAutoNum type="arabicPeriod"/>
            </a:pPr>
            <a:r>
              <a:rPr lang="sk-SK" dirty="0">
                <a:solidFill>
                  <a:schemeClr val="accent1">
                    <a:lumMod val="7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Poplatky za udelenie a užívania regionálnej značky</a:t>
            </a:r>
          </a:p>
          <a:p>
            <a:pPr marL="742950" lvl="1" indent="-285750">
              <a:lnSpc>
                <a:spcPct val="107000"/>
              </a:lnSpc>
              <a:buFont typeface="+mj-lt"/>
              <a:buAutoNum type="arabicPeriod"/>
            </a:pPr>
            <a:r>
              <a:rPr lang="sk-SK" dirty="0">
                <a:solidFill>
                  <a:schemeClr val="accent1">
                    <a:lumMod val="7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Propagácia regionálnej značky </a:t>
            </a:r>
          </a:p>
          <a:p>
            <a:pPr marL="742950" lvl="1" indent="-285750">
              <a:lnSpc>
                <a:spcPct val="107000"/>
              </a:lnSpc>
              <a:buFont typeface="+mj-lt"/>
              <a:buAutoNum type="arabicPeriod"/>
            </a:pPr>
            <a:r>
              <a:rPr lang="sk-SK" dirty="0">
                <a:solidFill>
                  <a:schemeClr val="accent1">
                    <a:lumMod val="7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Postup pri porušení zásad</a:t>
            </a: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sk-SK" dirty="0">
                <a:solidFill>
                  <a:schemeClr val="accent1">
                    <a:lumMod val="7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6.         Záverečné ustanovenia</a:t>
            </a:r>
          </a:p>
          <a:p>
            <a:endParaRPr lang="sk-SK" dirty="0"/>
          </a:p>
        </p:txBody>
      </p:sp>
      <p:pic>
        <p:nvPicPr>
          <p:cNvPr id="10" name="Obrázok 9">
            <a:extLst>
              <a:ext uri="{FF2B5EF4-FFF2-40B4-BE49-F238E27FC236}">
                <a16:creationId xmlns:a16="http://schemas.microsoft.com/office/drawing/2014/main" id="{D669BEAF-3B5B-4D40-B626-49CFDE5986DD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0" y="6579752"/>
            <a:ext cx="12192000" cy="294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17923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ok 3">
            <a:extLst>
              <a:ext uri="{FF2B5EF4-FFF2-40B4-BE49-F238E27FC236}">
                <a16:creationId xmlns:a16="http://schemas.microsoft.com/office/drawing/2014/main" id="{DB07CD92-447E-408B-9E6B-0CDC154836E0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6579752"/>
            <a:ext cx="12192000" cy="294237"/>
          </a:xfrm>
          <a:prstGeom prst="rect">
            <a:avLst/>
          </a:prstGeom>
        </p:spPr>
      </p:pic>
      <p:pic>
        <p:nvPicPr>
          <p:cNvPr id="5" name="Obrázok 4">
            <a:extLst>
              <a:ext uri="{FF2B5EF4-FFF2-40B4-BE49-F238E27FC236}">
                <a16:creationId xmlns:a16="http://schemas.microsoft.com/office/drawing/2014/main" id="{4B3C626B-BB8C-4ECD-BFE4-375F1E037E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97668" y="2580585"/>
            <a:ext cx="7469210" cy="5263537"/>
          </a:xfrm>
          <a:prstGeom prst="rect">
            <a:avLst/>
          </a:prstGeom>
        </p:spPr>
      </p:pic>
      <p:sp>
        <p:nvSpPr>
          <p:cNvPr id="6" name="BlokTextu 5">
            <a:extLst>
              <a:ext uri="{FF2B5EF4-FFF2-40B4-BE49-F238E27FC236}">
                <a16:creationId xmlns:a16="http://schemas.microsoft.com/office/drawing/2014/main" id="{E03D0C9D-F41C-4EA5-B6E8-79E852B2C398}"/>
              </a:ext>
            </a:extLst>
          </p:cNvPr>
          <p:cNvSpPr txBox="1"/>
          <p:nvPr/>
        </p:nvSpPr>
        <p:spPr>
          <a:xfrm>
            <a:off x="3114681" y="1900093"/>
            <a:ext cx="8845420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000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„</a:t>
            </a:r>
            <a:r>
              <a:rPr lang="sk-SK" sz="2000" b="1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Dva regióny, spoločné dedičstvo“</a:t>
            </a:r>
          </a:p>
          <a:p>
            <a:endParaRPr lang="sk-SK" dirty="0"/>
          </a:p>
          <a:p>
            <a:endParaRPr lang="sk-SK" dirty="0"/>
          </a:p>
          <a:p>
            <a:r>
              <a:rPr lang="sk-SK" dirty="0">
                <a:solidFill>
                  <a:schemeClr val="accent1">
                    <a:lumMod val="75000"/>
                  </a:schemeClr>
                </a:solidFill>
              </a:rPr>
              <a:t>Aktivita 1: Analýza územia DL</a:t>
            </a:r>
          </a:p>
          <a:p>
            <a:endParaRPr lang="sk-SK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sk-SK" dirty="0">
                <a:solidFill>
                  <a:schemeClr val="accent1">
                    <a:lumMod val="75000"/>
                  </a:schemeClr>
                </a:solidFill>
              </a:rPr>
              <a:t>Aktivita 2: Vytvorenie e-produktov</a:t>
            </a:r>
          </a:p>
          <a:p>
            <a:endParaRPr lang="sk-SK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sk-SK" dirty="0">
                <a:solidFill>
                  <a:schemeClr val="accent1">
                    <a:lumMod val="75000"/>
                  </a:schemeClr>
                </a:solidFill>
              </a:rPr>
              <a:t>Aktivita 3: Vytvorenie katalógu a pexesa</a:t>
            </a:r>
          </a:p>
          <a:p>
            <a:endParaRPr lang="sk-SK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sk-SK" dirty="0">
                <a:solidFill>
                  <a:schemeClr val="accent1">
                    <a:lumMod val="75000"/>
                  </a:schemeClr>
                </a:solidFill>
              </a:rPr>
              <a:t>Aktivita 4: Spoločné podujatie</a:t>
            </a:r>
          </a:p>
        </p:txBody>
      </p:sp>
      <p:pic>
        <p:nvPicPr>
          <p:cNvPr id="2050" name="Picture 2" descr="Súbor znakov a logotypov programu - Článok - Interreg Pol&amp;#39;sko-Slovenko  2014-2020">
            <a:extLst>
              <a:ext uri="{FF2B5EF4-FFF2-40B4-BE49-F238E27FC236}">
                <a16:creationId xmlns:a16="http://schemas.microsoft.com/office/drawing/2014/main" id="{64524C70-5A28-4DD5-B254-4FA5897398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1299" y="403818"/>
            <a:ext cx="2090057" cy="735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Kontakty – Žilinský turistický kraj">
            <a:extLst>
              <a:ext uri="{FF2B5EF4-FFF2-40B4-BE49-F238E27FC236}">
                <a16:creationId xmlns:a16="http://schemas.microsoft.com/office/drawing/2014/main" id="{ACE5F0FB-B8D3-40B7-92CC-DF489095E2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0239" y="444375"/>
            <a:ext cx="1315422" cy="614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Region Beskydy - Publicita">
            <a:extLst>
              <a:ext uri="{FF2B5EF4-FFF2-40B4-BE49-F238E27FC236}">
                <a16:creationId xmlns:a16="http://schemas.microsoft.com/office/drawing/2014/main" id="{BCDE842D-9083-4161-9DD9-00B049E96D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4544" y="453837"/>
            <a:ext cx="1676302" cy="537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LGD Ziemia Bielska - Startseite | Facebook">
            <a:extLst>
              <a:ext uri="{FF2B5EF4-FFF2-40B4-BE49-F238E27FC236}">
                <a16:creationId xmlns:a16="http://schemas.microsoft.com/office/drawing/2014/main" id="{B15532D6-3302-4675-B76E-55E1B1EB68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3369" y="414863"/>
            <a:ext cx="728448" cy="725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Obrázok 10">
            <a:extLst>
              <a:ext uri="{FF2B5EF4-FFF2-40B4-BE49-F238E27FC236}">
                <a16:creationId xmlns:a16="http://schemas.microsoft.com/office/drawing/2014/main" id="{04ECD8BE-869A-4E7D-8D3B-A9D5459E868C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8977" y="416572"/>
            <a:ext cx="1216712" cy="557928"/>
          </a:xfrm>
          <a:prstGeom prst="rect">
            <a:avLst/>
          </a:prstGeom>
        </p:spPr>
      </p:pic>
      <p:pic>
        <p:nvPicPr>
          <p:cNvPr id="2056" name="Picture 8" descr="flaga_UE-unia_europejska_EFRR_z_prawej_SK-small – Bio-min.sk">
            <a:extLst>
              <a:ext uri="{FF2B5EF4-FFF2-40B4-BE49-F238E27FC236}">
                <a16:creationId xmlns:a16="http://schemas.microsoft.com/office/drawing/2014/main" id="{A0342579-2263-4AFC-88FD-0F3B49C3CF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774" y="475092"/>
            <a:ext cx="2090057" cy="593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43614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ok 3">
            <a:extLst>
              <a:ext uri="{FF2B5EF4-FFF2-40B4-BE49-F238E27FC236}">
                <a16:creationId xmlns:a16="http://schemas.microsoft.com/office/drawing/2014/main" id="{9728096D-22F4-446C-AEC0-C8362D09B5EA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6579752"/>
            <a:ext cx="12192000" cy="294237"/>
          </a:xfrm>
          <a:prstGeom prst="rect">
            <a:avLst/>
          </a:prstGeom>
        </p:spPr>
      </p:pic>
      <p:pic>
        <p:nvPicPr>
          <p:cNvPr id="5" name="Obrázok 4">
            <a:extLst>
              <a:ext uri="{FF2B5EF4-FFF2-40B4-BE49-F238E27FC236}">
                <a16:creationId xmlns:a16="http://schemas.microsoft.com/office/drawing/2014/main" id="{5BCF2159-72A1-4885-9F59-FC1036D4F7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97668" y="2580585"/>
            <a:ext cx="7469210" cy="5263537"/>
          </a:xfrm>
          <a:prstGeom prst="rect">
            <a:avLst/>
          </a:prstGeom>
        </p:spPr>
      </p:pic>
      <p:pic>
        <p:nvPicPr>
          <p:cNvPr id="6" name="Picture 2" descr="Súbor znakov a logotypov programu - Článok - Interreg Pol&amp;#39;sko-Slovenko  2014-2020">
            <a:extLst>
              <a:ext uri="{FF2B5EF4-FFF2-40B4-BE49-F238E27FC236}">
                <a16:creationId xmlns:a16="http://schemas.microsoft.com/office/drawing/2014/main" id="{04C2A39F-81EE-4C57-BE8B-3B8A7D0490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1299" y="403818"/>
            <a:ext cx="2090057" cy="735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Kontakty – Žilinský turistický kraj">
            <a:extLst>
              <a:ext uri="{FF2B5EF4-FFF2-40B4-BE49-F238E27FC236}">
                <a16:creationId xmlns:a16="http://schemas.microsoft.com/office/drawing/2014/main" id="{67436D40-C4AC-418D-857A-86A0C3288D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0239" y="444375"/>
            <a:ext cx="1315422" cy="614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Region Beskydy - Publicita">
            <a:extLst>
              <a:ext uri="{FF2B5EF4-FFF2-40B4-BE49-F238E27FC236}">
                <a16:creationId xmlns:a16="http://schemas.microsoft.com/office/drawing/2014/main" id="{36B5D0B5-18C6-4517-8A6E-918BC4C92B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4544" y="453837"/>
            <a:ext cx="1676302" cy="537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LGD Ziemia Bielska - Startseite | Facebook">
            <a:extLst>
              <a:ext uri="{FF2B5EF4-FFF2-40B4-BE49-F238E27FC236}">
                <a16:creationId xmlns:a16="http://schemas.microsoft.com/office/drawing/2014/main" id="{E85099F9-908A-4075-97E1-8CCF52462B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5243" y="414863"/>
            <a:ext cx="776574" cy="773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Obrázok 9">
            <a:extLst>
              <a:ext uri="{FF2B5EF4-FFF2-40B4-BE49-F238E27FC236}">
                <a16:creationId xmlns:a16="http://schemas.microsoft.com/office/drawing/2014/main" id="{5D8E1807-62A9-4FE9-B6B9-E17742FFBE57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8977" y="416572"/>
            <a:ext cx="1216712" cy="557928"/>
          </a:xfrm>
          <a:prstGeom prst="rect">
            <a:avLst/>
          </a:prstGeom>
        </p:spPr>
      </p:pic>
      <p:pic>
        <p:nvPicPr>
          <p:cNvPr id="11" name="Picture 8" descr="flaga_UE-unia_europejska_EFRR_z_prawej_SK-small – Bio-min.sk">
            <a:extLst>
              <a:ext uri="{FF2B5EF4-FFF2-40B4-BE49-F238E27FC236}">
                <a16:creationId xmlns:a16="http://schemas.microsoft.com/office/drawing/2014/main" id="{6EF4E86D-0FE3-4686-A706-E16713FCF8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774" y="475092"/>
            <a:ext cx="2090057" cy="593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BlokTextu 12">
            <a:extLst>
              <a:ext uri="{FF2B5EF4-FFF2-40B4-BE49-F238E27FC236}">
                <a16:creationId xmlns:a16="http://schemas.microsoft.com/office/drawing/2014/main" id="{319D040E-53EE-435F-9987-8B0923A5AC2D}"/>
              </a:ext>
            </a:extLst>
          </p:cNvPr>
          <p:cNvSpPr txBox="1"/>
          <p:nvPr/>
        </p:nvSpPr>
        <p:spPr>
          <a:xfrm>
            <a:off x="1076770" y="1726250"/>
            <a:ext cx="723828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000" b="1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Výstupy k regionálnej značke:</a:t>
            </a:r>
          </a:p>
          <a:p>
            <a:endParaRPr lang="sk-SK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sk-SK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Vytvorenie e-produktov</a:t>
            </a:r>
          </a:p>
          <a:p>
            <a:pPr marL="342900" indent="-342900">
              <a:buAutoNum type="arabicPeriod"/>
            </a:pPr>
            <a:r>
              <a:rPr lang="sk-SK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Webová stránka</a:t>
            </a:r>
          </a:p>
          <a:p>
            <a:pPr marL="342900" indent="-342900">
              <a:buAutoNum type="arabicPeriod"/>
            </a:pPr>
            <a:r>
              <a:rPr lang="sk-SK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Mobilná aplikácia</a:t>
            </a:r>
          </a:p>
          <a:p>
            <a:pPr marL="342900" indent="-342900">
              <a:buAutoNum type="arabicPeriod"/>
            </a:pPr>
            <a:r>
              <a:rPr lang="sk-SK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Interaktívna mapa 1</a:t>
            </a:r>
          </a:p>
          <a:p>
            <a:pPr marL="342900" indent="-342900">
              <a:buAutoNum type="arabicPeriod"/>
            </a:pPr>
            <a:r>
              <a:rPr lang="sk-SK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Interaktívna mapa 2 – mapa lokálnych producentov, ktorá by mala v budúcnosti umožniť zobrazenie lokálnych producentov, ktorí budú držiteľmi regionálnej značky. Tým vznikne pôda pre budúcu databázu takýchto producentov a ďalší rozvoj tejto mapy by mal byť zabezpečený rozvojom spolupráce aktérov na území (MAS Horný Liptov, MAS Stredný Liptov, MAS Dolný Liptov, OOCR LM, prípadne iné inštitúcie).</a:t>
            </a:r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9374817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ok 3">
            <a:extLst>
              <a:ext uri="{FF2B5EF4-FFF2-40B4-BE49-F238E27FC236}">
                <a16:creationId xmlns:a16="http://schemas.microsoft.com/office/drawing/2014/main" id="{E7A6CDCB-D88E-420D-908E-B8996863DAF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6579752"/>
            <a:ext cx="12192000" cy="294237"/>
          </a:xfrm>
          <a:prstGeom prst="rect">
            <a:avLst/>
          </a:prstGeom>
        </p:spPr>
      </p:pic>
      <p:pic>
        <p:nvPicPr>
          <p:cNvPr id="5" name="Obrázok 4">
            <a:extLst>
              <a:ext uri="{FF2B5EF4-FFF2-40B4-BE49-F238E27FC236}">
                <a16:creationId xmlns:a16="http://schemas.microsoft.com/office/drawing/2014/main" id="{64EDF2BB-3513-4FBB-936D-BEA0F5D870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99447" y="1914013"/>
            <a:ext cx="7469210" cy="5263537"/>
          </a:xfrm>
          <a:prstGeom prst="rect">
            <a:avLst/>
          </a:prstGeom>
        </p:spPr>
      </p:pic>
      <p:sp>
        <p:nvSpPr>
          <p:cNvPr id="6" name="BlokTextu 5">
            <a:extLst>
              <a:ext uri="{FF2B5EF4-FFF2-40B4-BE49-F238E27FC236}">
                <a16:creationId xmlns:a16="http://schemas.microsoft.com/office/drawing/2014/main" id="{D390A834-BF65-4346-A3EA-0173E46D9C90}"/>
              </a:ext>
            </a:extLst>
          </p:cNvPr>
          <p:cNvSpPr txBox="1"/>
          <p:nvPr/>
        </p:nvSpPr>
        <p:spPr>
          <a:xfrm>
            <a:off x="559837" y="839755"/>
            <a:ext cx="77537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b="1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Potenciálny nositelia Regionálnej značky na území MAS Dolný Liptov:</a:t>
            </a:r>
          </a:p>
          <a:p>
            <a:endParaRPr lang="sk-SK" dirty="0"/>
          </a:p>
          <a:p>
            <a:endParaRPr lang="sk-SK" dirty="0"/>
          </a:p>
        </p:txBody>
      </p:sp>
      <p:pic>
        <p:nvPicPr>
          <p:cNvPr id="4098" name="Picture 2" descr="Vychýrená Koliba u dobrého Pastiera s aktivitami v nádhernej Čutkovskej  doline | Zlavomat.sk">
            <a:extLst>
              <a:ext uri="{FF2B5EF4-FFF2-40B4-BE49-F238E27FC236}">
                <a16:creationId xmlns:a16="http://schemas.microsoft.com/office/drawing/2014/main" id="{C8AE7C91-9C18-4934-93B8-3BD5AFF6A6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092" y="1571093"/>
            <a:ext cx="3426604" cy="1733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Salaš Krajinka">
            <a:extLst>
              <a:ext uri="{FF2B5EF4-FFF2-40B4-BE49-F238E27FC236}">
                <a16:creationId xmlns:a16="http://schemas.microsoft.com/office/drawing/2014/main" id="{7C7D210E-5201-4FC4-85F5-AA9497BAFF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8299" y="1571093"/>
            <a:ext cx="3866946" cy="1733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Reštaurácia Kozí vŕšok, Ivachnová - Reštaurácie | SLOVAKBOOK">
            <a:extLst>
              <a:ext uri="{FF2B5EF4-FFF2-40B4-BE49-F238E27FC236}">
                <a16:creationId xmlns:a16="http://schemas.microsoft.com/office/drawing/2014/main" id="{5984C4E3-F460-4447-97F4-4CA0AB2FBC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2006" y="1571093"/>
            <a:ext cx="3866946" cy="1733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2" name="Picture 16" descr="Koliba Likava, Likavka – aktualizované ceny na rok 2021">
            <a:extLst>
              <a:ext uri="{FF2B5EF4-FFF2-40B4-BE49-F238E27FC236}">
                <a16:creationId xmlns:a16="http://schemas.microsoft.com/office/drawing/2014/main" id="{61776728-1B68-4306-A09A-D48630DBE9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092" y="3823031"/>
            <a:ext cx="3426604" cy="1743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4" name="Picture 18" descr="Koliba Bešeňovka">
            <a:extLst>
              <a:ext uri="{FF2B5EF4-FFF2-40B4-BE49-F238E27FC236}">
                <a16:creationId xmlns:a16="http://schemas.microsoft.com/office/drawing/2014/main" id="{B726F8C8-464B-4D7A-A3C0-46392AA7F5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8298" y="3823031"/>
            <a:ext cx="3866945" cy="1743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3627392"/>
      </p:ext>
    </p:extLst>
  </p:cSld>
  <p:clrMapOvr>
    <a:masterClrMapping/>
  </p:clrMapOvr>
</p:sld>
</file>

<file path=ppt/theme/theme1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556</Words>
  <Application>Microsoft Office PowerPoint</Application>
  <PresentationFormat>Širokouhlá</PresentationFormat>
  <Paragraphs>76</Paragraphs>
  <Slides>12</Slides>
  <Notes>0</Notes>
  <HiddenSlides>0</HiddenSlides>
  <MMClips>0</MMClips>
  <ScaleCrop>false</ScaleCrop>
  <HeadingPairs>
    <vt:vector size="6" baseType="variant">
      <vt:variant>
        <vt:lpstr>Použité písma</vt:lpstr>
      </vt:variant>
      <vt:variant>
        <vt:i4>4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Lato</vt:lpstr>
      <vt:lpstr>Motív Office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Prezentácia programu PowerPoint</dc:title>
  <dc:creator>Asus</dc:creator>
  <cp:lastModifiedBy>Chudíková Jana</cp:lastModifiedBy>
  <cp:revision>2</cp:revision>
  <dcterms:created xsi:type="dcterms:W3CDTF">2021-09-20T06:55:09Z</dcterms:created>
  <dcterms:modified xsi:type="dcterms:W3CDTF">2021-09-28T09:43:06Z</dcterms:modified>
</cp:coreProperties>
</file>